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3" r:id="rId7"/>
    <p:sldId id="264" r:id="rId8"/>
    <p:sldId id="265" r:id="rId9"/>
    <p:sldId id="266" r:id="rId10"/>
    <p:sldId id="268" r:id="rId11"/>
    <p:sldId id="269"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11" d="100"/>
          <a:sy n="111" d="100"/>
        </p:scale>
        <p:origin x="306" y="96"/>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maken.wikiwijs.nl/190432/Verdieping_plant#!page-7302196"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CA9C68D-339E-405E-BFE1-A03E9EFE361E}"/>
              </a:ext>
            </a:extLst>
          </p:cNvPr>
          <p:cNvSpPr txBox="1"/>
          <p:nvPr/>
        </p:nvSpPr>
        <p:spPr>
          <a:xfrm>
            <a:off x="1773382" y="845128"/>
            <a:ext cx="8118763" cy="1754326"/>
          </a:xfrm>
          <a:prstGeom prst="rect">
            <a:avLst/>
          </a:prstGeom>
          <a:noFill/>
        </p:spPr>
        <p:txBody>
          <a:bodyPr wrap="square" rtlCol="0">
            <a:spAutoFit/>
          </a:bodyPr>
          <a:lstStyle/>
          <a:p>
            <a:pPr algn="ctr"/>
            <a:r>
              <a:rPr lang="nl-NL" sz="3600" dirty="0">
                <a:solidFill>
                  <a:schemeClr val="accent5">
                    <a:lumMod val="75000"/>
                  </a:schemeClr>
                </a:solidFill>
              </a:rPr>
              <a:t>Verdieping Plantkunde</a:t>
            </a:r>
          </a:p>
          <a:p>
            <a:pPr algn="ctr"/>
            <a:r>
              <a:rPr lang="nl-NL" sz="3600" dirty="0">
                <a:solidFill>
                  <a:schemeClr val="accent5">
                    <a:lumMod val="75000"/>
                  </a:schemeClr>
                </a:solidFill>
              </a:rPr>
              <a:t>Toegepaste biologie en scheikunde van Teelt en Handel</a:t>
            </a:r>
          </a:p>
        </p:txBody>
      </p:sp>
      <p:pic>
        <p:nvPicPr>
          <p:cNvPr id="3" name="Afbeelding 2">
            <a:extLst>
              <a:ext uri="{FF2B5EF4-FFF2-40B4-BE49-F238E27FC236}">
                <a16:creationId xmlns:a16="http://schemas.microsoft.com/office/drawing/2014/main" id="{64030182-0F01-45E3-A08F-FB63C5A1D5B2}"/>
              </a:ext>
            </a:extLst>
          </p:cNvPr>
          <p:cNvPicPr>
            <a:picLocks noChangeAspect="1"/>
          </p:cNvPicPr>
          <p:nvPr/>
        </p:nvPicPr>
        <p:blipFill>
          <a:blip r:embed="rId2"/>
          <a:stretch>
            <a:fillRect/>
          </a:stretch>
        </p:blipFill>
        <p:spPr>
          <a:xfrm>
            <a:off x="5188527" y="4113073"/>
            <a:ext cx="1814945" cy="1814945"/>
          </a:xfrm>
          <a:prstGeom prst="rect">
            <a:avLst/>
          </a:prstGeom>
        </p:spPr>
      </p:pic>
      <p:sp>
        <p:nvSpPr>
          <p:cNvPr id="4" name="Tekstvak 3">
            <a:extLst>
              <a:ext uri="{FF2B5EF4-FFF2-40B4-BE49-F238E27FC236}">
                <a16:creationId xmlns:a16="http://schemas.microsoft.com/office/drawing/2014/main" id="{31103858-8CD9-499C-8B50-6703A03A71EE}"/>
              </a:ext>
            </a:extLst>
          </p:cNvPr>
          <p:cNvSpPr txBox="1"/>
          <p:nvPr/>
        </p:nvSpPr>
        <p:spPr>
          <a:xfrm>
            <a:off x="7800109" y="5126182"/>
            <a:ext cx="3020291" cy="369332"/>
          </a:xfrm>
          <a:prstGeom prst="rect">
            <a:avLst/>
          </a:prstGeom>
          <a:noFill/>
        </p:spPr>
        <p:txBody>
          <a:bodyPr wrap="square" rtlCol="0">
            <a:spAutoFit/>
          </a:bodyPr>
          <a:lstStyle/>
          <a:p>
            <a:r>
              <a:rPr lang="nl-NL" dirty="0"/>
              <a:t>Blok 1 Les 4</a:t>
            </a:r>
          </a:p>
        </p:txBody>
      </p:sp>
    </p:spTree>
    <p:extLst>
      <p:ext uri="{BB962C8B-B14F-4D97-AF65-F5344CB8AC3E}">
        <p14:creationId xmlns:p14="http://schemas.microsoft.com/office/powerpoint/2010/main" val="332460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dirty="0">
                <a:solidFill>
                  <a:schemeClr val="accent5">
                    <a:lumMod val="75000"/>
                  </a:schemeClr>
                </a:solidFill>
              </a:rPr>
              <a:t>VERDIEPING PLANTKUNDE</a:t>
            </a: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9642763" cy="461665"/>
          </a:xfrm>
          <a:prstGeom prst="rect">
            <a:avLst/>
          </a:prstGeom>
          <a:noFill/>
        </p:spPr>
        <p:txBody>
          <a:bodyPr wrap="square" rtlCol="0">
            <a:spAutoFit/>
          </a:bodyPr>
          <a:lstStyle/>
          <a:p>
            <a:pPr algn="ctr"/>
            <a:r>
              <a:rPr lang="nl-NL" sz="2400" dirty="0"/>
              <a:t>Les 5 Scheikunde en voedingselementen in de plant</a:t>
            </a:r>
          </a:p>
        </p:txBody>
      </p:sp>
      <p:pic>
        <p:nvPicPr>
          <p:cNvPr id="2" name="Afbeelding 1">
            <a:extLst>
              <a:ext uri="{FF2B5EF4-FFF2-40B4-BE49-F238E27FC236}">
                <a16:creationId xmlns:a16="http://schemas.microsoft.com/office/drawing/2014/main" id="{4FD2877B-D76C-4A02-B6E7-8751238332E2}"/>
              </a:ext>
            </a:extLst>
          </p:cNvPr>
          <p:cNvPicPr>
            <a:picLocks noChangeAspect="1"/>
          </p:cNvPicPr>
          <p:nvPr/>
        </p:nvPicPr>
        <p:blipFill>
          <a:blip r:embed="rId2"/>
          <a:stretch>
            <a:fillRect/>
          </a:stretch>
        </p:blipFill>
        <p:spPr>
          <a:xfrm>
            <a:off x="4182001" y="1804987"/>
            <a:ext cx="3085574" cy="4277158"/>
          </a:xfrm>
          <a:prstGeom prst="rect">
            <a:avLst/>
          </a:prstGeom>
        </p:spPr>
      </p:pic>
    </p:spTree>
    <p:extLst>
      <p:ext uri="{BB962C8B-B14F-4D97-AF65-F5344CB8AC3E}">
        <p14:creationId xmlns:p14="http://schemas.microsoft.com/office/powerpoint/2010/main" val="205231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9642763" cy="1200329"/>
          </a:xfrm>
          <a:prstGeom prst="rect">
            <a:avLst/>
          </a:prstGeom>
          <a:noFill/>
        </p:spPr>
        <p:txBody>
          <a:bodyPr wrap="square" rtlCol="0">
            <a:spAutoFit/>
          </a:bodyPr>
          <a:lstStyle/>
          <a:p>
            <a:pPr algn="ctr"/>
            <a:r>
              <a:rPr lang="nl-NL" sz="2400" dirty="0"/>
              <a:t>Blok 2 Les 3             </a:t>
            </a:r>
          </a:p>
          <a:p>
            <a:endParaRPr lang="nl-NL" sz="2400" dirty="0"/>
          </a:p>
          <a:p>
            <a:pPr marL="342900" indent="-342900">
              <a:buFont typeface="Arial" panose="020B0604020202020204" pitchFamily="34" charset="0"/>
              <a:buChar char="•"/>
            </a:pPr>
            <a:endParaRPr lang="nl-NL" sz="2400" dirty="0"/>
          </a:p>
        </p:txBody>
      </p:sp>
      <p:sp>
        <p:nvSpPr>
          <p:cNvPr id="4" name="Tekstvak 3">
            <a:extLst>
              <a:ext uri="{FF2B5EF4-FFF2-40B4-BE49-F238E27FC236}">
                <a16:creationId xmlns:a16="http://schemas.microsoft.com/office/drawing/2014/main" id="{71FC7D9A-14AC-4139-B242-36837E270A0A}"/>
              </a:ext>
            </a:extLst>
          </p:cNvPr>
          <p:cNvSpPr txBox="1"/>
          <p:nvPr/>
        </p:nvSpPr>
        <p:spPr>
          <a:xfrm>
            <a:off x="1191491" y="2433384"/>
            <a:ext cx="9130145" cy="1938992"/>
          </a:xfrm>
          <a:prstGeom prst="rect">
            <a:avLst/>
          </a:prstGeom>
          <a:noFill/>
        </p:spPr>
        <p:txBody>
          <a:bodyPr wrap="square" rtlCol="0">
            <a:spAutoFit/>
          </a:bodyPr>
          <a:lstStyle/>
          <a:p>
            <a:r>
              <a:rPr lang="nl-NL" sz="2400" dirty="0"/>
              <a:t>De les behandelen we uit de reader BLOK 1 Scheikunde:</a:t>
            </a:r>
          </a:p>
          <a:p>
            <a:endParaRPr lang="nl-NL" sz="2400" dirty="0"/>
          </a:p>
          <a:p>
            <a:r>
              <a:rPr lang="nl-NL" sz="2400" dirty="0"/>
              <a:t>4.1 Scheikunde en voedingselementen in de plant</a:t>
            </a:r>
          </a:p>
          <a:p>
            <a:r>
              <a:rPr lang="nl-NL" sz="2400" dirty="0"/>
              <a:t>4.2 Lesbrief</a:t>
            </a:r>
          </a:p>
          <a:p>
            <a:endParaRPr lang="nl-NL" sz="2400" dirty="0"/>
          </a:p>
        </p:txBody>
      </p:sp>
      <p:pic>
        <p:nvPicPr>
          <p:cNvPr id="2" name="Afbeelding 1">
            <a:extLst>
              <a:ext uri="{FF2B5EF4-FFF2-40B4-BE49-F238E27FC236}">
                <a16:creationId xmlns:a16="http://schemas.microsoft.com/office/drawing/2014/main" id="{6C5AC9D2-D648-7931-A07F-14B72E8117EE}"/>
              </a:ext>
            </a:extLst>
          </p:cNvPr>
          <p:cNvPicPr>
            <a:picLocks noChangeAspect="1"/>
          </p:cNvPicPr>
          <p:nvPr/>
        </p:nvPicPr>
        <p:blipFill>
          <a:blip r:embed="rId2"/>
          <a:stretch>
            <a:fillRect/>
          </a:stretch>
        </p:blipFill>
        <p:spPr>
          <a:xfrm>
            <a:off x="3806889" y="3880260"/>
            <a:ext cx="3377682" cy="2617643"/>
          </a:xfrm>
          <a:prstGeom prst="rect">
            <a:avLst/>
          </a:prstGeom>
        </p:spPr>
      </p:pic>
    </p:spTree>
    <p:extLst>
      <p:ext uri="{BB962C8B-B14F-4D97-AF65-F5344CB8AC3E}">
        <p14:creationId xmlns:p14="http://schemas.microsoft.com/office/powerpoint/2010/main" val="126841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081222F-56BE-4BC3-A683-1860C88542C6}"/>
              </a:ext>
            </a:extLst>
          </p:cNvPr>
          <p:cNvSpPr txBox="1"/>
          <p:nvPr/>
        </p:nvSpPr>
        <p:spPr>
          <a:xfrm>
            <a:off x="1108364" y="1166842"/>
            <a:ext cx="6317673" cy="4524315"/>
          </a:xfrm>
          <a:prstGeom prst="rect">
            <a:avLst/>
          </a:prstGeom>
          <a:noFill/>
        </p:spPr>
        <p:txBody>
          <a:bodyPr wrap="square" rtlCol="0">
            <a:spAutoFit/>
          </a:bodyPr>
          <a:lstStyle/>
          <a:p>
            <a:r>
              <a:rPr lang="nl-NL" sz="2400" dirty="0"/>
              <a:t>Plantenvoeding</a:t>
            </a:r>
          </a:p>
          <a:p>
            <a:endParaRPr lang="nl-NL" sz="2400" dirty="0"/>
          </a:p>
          <a:p>
            <a:r>
              <a:rPr lang="nl-NL" sz="2400" dirty="0"/>
              <a:t>Planten hebben vijftien elementen per se nodig om te kunnen overleven, functioneren en produceren. Drie daarvan nemen ze op uit de lucht of water. </a:t>
            </a:r>
          </a:p>
          <a:p>
            <a:r>
              <a:rPr lang="nl-NL" sz="2400" dirty="0"/>
              <a:t>De rest moeten ze via de bemesting binnen krijgen. In de glastuinbouw gaat op dit vlak nog zeer regelmatig iets mis. </a:t>
            </a:r>
          </a:p>
          <a:p>
            <a:r>
              <a:rPr lang="nl-NL" sz="2400" dirty="0"/>
              <a:t>Een goed begrip van de rol van de elementen in de plant, kan foutjes voorkomen.</a:t>
            </a:r>
          </a:p>
        </p:txBody>
      </p:sp>
      <p:pic>
        <p:nvPicPr>
          <p:cNvPr id="5" name="Afbeelding 4">
            <a:extLst>
              <a:ext uri="{FF2B5EF4-FFF2-40B4-BE49-F238E27FC236}">
                <a16:creationId xmlns:a16="http://schemas.microsoft.com/office/drawing/2014/main" id="{3389E9F0-638A-4536-A232-25EE9219A261}"/>
              </a:ext>
            </a:extLst>
          </p:cNvPr>
          <p:cNvPicPr>
            <a:picLocks noChangeAspect="1"/>
          </p:cNvPicPr>
          <p:nvPr/>
        </p:nvPicPr>
        <p:blipFill>
          <a:blip r:embed="rId2"/>
          <a:stretch>
            <a:fillRect/>
          </a:stretch>
        </p:blipFill>
        <p:spPr>
          <a:xfrm>
            <a:off x="8678141" y="481878"/>
            <a:ext cx="2095500" cy="2181225"/>
          </a:xfrm>
          <a:prstGeom prst="rect">
            <a:avLst/>
          </a:prstGeom>
        </p:spPr>
      </p:pic>
    </p:spTree>
    <p:extLst>
      <p:ext uri="{BB962C8B-B14F-4D97-AF65-F5344CB8AC3E}">
        <p14:creationId xmlns:p14="http://schemas.microsoft.com/office/powerpoint/2010/main" val="59692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081222F-56BE-4BC3-A683-1860C88542C6}"/>
              </a:ext>
            </a:extLst>
          </p:cNvPr>
          <p:cNvSpPr txBox="1"/>
          <p:nvPr/>
        </p:nvSpPr>
        <p:spPr>
          <a:xfrm>
            <a:off x="1108364" y="1166842"/>
            <a:ext cx="6317673" cy="830997"/>
          </a:xfrm>
          <a:prstGeom prst="rect">
            <a:avLst/>
          </a:prstGeom>
          <a:noFill/>
        </p:spPr>
        <p:txBody>
          <a:bodyPr wrap="square" rtlCol="0">
            <a:spAutoFit/>
          </a:bodyPr>
          <a:lstStyle/>
          <a:p>
            <a:r>
              <a:rPr lang="nl-NL" sz="2400" dirty="0"/>
              <a:t>Hoofd- en sporenelementen</a:t>
            </a:r>
          </a:p>
          <a:p>
            <a:endParaRPr lang="nl-NL" sz="2400" dirty="0"/>
          </a:p>
        </p:txBody>
      </p:sp>
      <p:sp>
        <p:nvSpPr>
          <p:cNvPr id="2" name="Rechthoek 1">
            <a:extLst>
              <a:ext uri="{FF2B5EF4-FFF2-40B4-BE49-F238E27FC236}">
                <a16:creationId xmlns:a16="http://schemas.microsoft.com/office/drawing/2014/main" id="{1237E177-7624-4167-9645-46977E6FC304}"/>
              </a:ext>
            </a:extLst>
          </p:cNvPr>
          <p:cNvSpPr/>
          <p:nvPr/>
        </p:nvSpPr>
        <p:spPr>
          <a:xfrm>
            <a:off x="1108363" y="1887233"/>
            <a:ext cx="8977745" cy="4893647"/>
          </a:xfrm>
          <a:prstGeom prst="rect">
            <a:avLst/>
          </a:prstGeom>
        </p:spPr>
        <p:txBody>
          <a:bodyPr wrap="square">
            <a:spAutoFit/>
          </a:bodyPr>
          <a:lstStyle/>
          <a:p>
            <a:r>
              <a:rPr lang="nl-NL" sz="2400" dirty="0"/>
              <a:t>Van de bijna negentig elementen die in de natuur voorkomen, heeft de plant er vijftien nodig om te kunnen overleven, groeien en voortplanten. Een element wordt essentieel genoemd als het voldoet aan drie criteria:</a:t>
            </a:r>
          </a:p>
          <a:p>
            <a:pPr marL="342900" indent="-342900">
              <a:buFont typeface="Arial" panose="020B0604020202020204" pitchFamily="34" charset="0"/>
              <a:buChar char="•"/>
            </a:pPr>
            <a:r>
              <a:rPr lang="nl-NL" sz="2400" dirty="0"/>
              <a:t>Zonder dit element kan de plant vegetatieve of generatieve processen niet doorlopen of afmaken.</a:t>
            </a:r>
          </a:p>
          <a:p>
            <a:pPr marL="342900" indent="-342900">
              <a:buFont typeface="Arial" panose="020B0604020202020204" pitchFamily="34" charset="0"/>
              <a:buChar char="•"/>
            </a:pPr>
            <a:r>
              <a:rPr lang="nl-NL" sz="2400" dirty="0"/>
              <a:t>Het element is niet door een ander te vervangen.</a:t>
            </a:r>
          </a:p>
          <a:p>
            <a:pPr marL="342900" indent="-342900">
              <a:buFont typeface="Arial" panose="020B0604020202020204" pitchFamily="34" charset="0"/>
              <a:buChar char="•"/>
            </a:pPr>
            <a:r>
              <a:rPr lang="nl-NL" sz="2400" dirty="0"/>
              <a:t>Het element oefent zijn invloed direct uit op groei of stofwisseling.</a:t>
            </a:r>
          </a:p>
          <a:p>
            <a:r>
              <a:rPr lang="nl-NL" sz="2400" dirty="0"/>
              <a:t>De vijftien essentiële elementen zijn te verdelen in drie groepen:</a:t>
            </a:r>
          </a:p>
          <a:p>
            <a:pPr marL="342900" indent="-342900">
              <a:buFont typeface="Arial" panose="020B0604020202020204" pitchFamily="34" charset="0"/>
              <a:buChar char="•"/>
            </a:pPr>
            <a:r>
              <a:rPr lang="nl-NL" sz="2400" dirty="0"/>
              <a:t>Zes hoofdelementen of </a:t>
            </a:r>
            <a:r>
              <a:rPr lang="nl-NL" sz="2400" dirty="0" err="1"/>
              <a:t>macro-nutriënten</a:t>
            </a:r>
            <a:r>
              <a:rPr lang="nl-NL" sz="2400" dirty="0"/>
              <a:t>:</a:t>
            </a:r>
          </a:p>
          <a:p>
            <a:pPr marL="342900" indent="-342900">
              <a:buFont typeface="Arial" panose="020B0604020202020204" pitchFamily="34" charset="0"/>
              <a:buChar char="•"/>
            </a:pPr>
            <a:r>
              <a:rPr lang="nl-NL" sz="2400" dirty="0"/>
              <a:t>Zes sporenelementen of </a:t>
            </a:r>
            <a:r>
              <a:rPr lang="nl-NL" sz="2400" dirty="0" err="1"/>
              <a:t>micro-nutriënten</a:t>
            </a:r>
            <a:endParaRPr lang="nl-NL" sz="2400" dirty="0"/>
          </a:p>
          <a:p>
            <a:pPr marL="342900" indent="-342900">
              <a:buFont typeface="Arial" panose="020B0604020202020204" pitchFamily="34" charset="0"/>
              <a:buChar char="•"/>
            </a:pPr>
            <a:r>
              <a:rPr lang="nl-NL" sz="2400" dirty="0"/>
              <a:t>Drie elementen die de plant uit lucht of water opneemt</a:t>
            </a:r>
          </a:p>
        </p:txBody>
      </p:sp>
      <p:pic>
        <p:nvPicPr>
          <p:cNvPr id="3" name="Afbeelding 2">
            <a:extLst>
              <a:ext uri="{FF2B5EF4-FFF2-40B4-BE49-F238E27FC236}">
                <a16:creationId xmlns:a16="http://schemas.microsoft.com/office/drawing/2014/main" id="{281A3C40-2339-4630-9192-87881E185EC9}"/>
              </a:ext>
            </a:extLst>
          </p:cNvPr>
          <p:cNvPicPr>
            <a:picLocks noChangeAspect="1"/>
          </p:cNvPicPr>
          <p:nvPr/>
        </p:nvPicPr>
        <p:blipFill>
          <a:blip r:embed="rId2"/>
          <a:stretch>
            <a:fillRect/>
          </a:stretch>
        </p:blipFill>
        <p:spPr>
          <a:xfrm>
            <a:off x="10086108" y="329134"/>
            <a:ext cx="1659948" cy="1253206"/>
          </a:xfrm>
          <a:prstGeom prst="rect">
            <a:avLst/>
          </a:prstGeom>
        </p:spPr>
      </p:pic>
    </p:spTree>
    <p:extLst>
      <p:ext uri="{BB962C8B-B14F-4D97-AF65-F5344CB8AC3E}">
        <p14:creationId xmlns:p14="http://schemas.microsoft.com/office/powerpoint/2010/main" val="304118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081222F-56BE-4BC3-A683-1860C88542C6}"/>
              </a:ext>
            </a:extLst>
          </p:cNvPr>
          <p:cNvSpPr txBox="1"/>
          <p:nvPr/>
        </p:nvSpPr>
        <p:spPr>
          <a:xfrm>
            <a:off x="1108364" y="1166842"/>
            <a:ext cx="6317673" cy="830997"/>
          </a:xfrm>
          <a:prstGeom prst="rect">
            <a:avLst/>
          </a:prstGeom>
          <a:noFill/>
        </p:spPr>
        <p:txBody>
          <a:bodyPr wrap="square" rtlCol="0">
            <a:spAutoFit/>
          </a:bodyPr>
          <a:lstStyle/>
          <a:p>
            <a:r>
              <a:rPr lang="nl-NL" sz="2400" dirty="0"/>
              <a:t>Hoofd- en sporenelementen</a:t>
            </a:r>
          </a:p>
          <a:p>
            <a:endParaRPr lang="nl-NL" sz="2400" dirty="0"/>
          </a:p>
        </p:txBody>
      </p:sp>
      <p:pic>
        <p:nvPicPr>
          <p:cNvPr id="3" name="Afbeelding 2">
            <a:extLst>
              <a:ext uri="{FF2B5EF4-FFF2-40B4-BE49-F238E27FC236}">
                <a16:creationId xmlns:a16="http://schemas.microsoft.com/office/drawing/2014/main" id="{281A3C40-2339-4630-9192-87881E185EC9}"/>
              </a:ext>
            </a:extLst>
          </p:cNvPr>
          <p:cNvPicPr>
            <a:picLocks noChangeAspect="1"/>
          </p:cNvPicPr>
          <p:nvPr/>
        </p:nvPicPr>
        <p:blipFill>
          <a:blip r:embed="rId2"/>
          <a:stretch>
            <a:fillRect/>
          </a:stretch>
        </p:blipFill>
        <p:spPr>
          <a:xfrm>
            <a:off x="10086108" y="329134"/>
            <a:ext cx="1659948" cy="1253206"/>
          </a:xfrm>
          <a:prstGeom prst="rect">
            <a:avLst/>
          </a:prstGeom>
        </p:spPr>
      </p:pic>
      <p:pic>
        <p:nvPicPr>
          <p:cNvPr id="5" name="Afbeelding 4">
            <a:extLst>
              <a:ext uri="{FF2B5EF4-FFF2-40B4-BE49-F238E27FC236}">
                <a16:creationId xmlns:a16="http://schemas.microsoft.com/office/drawing/2014/main" id="{2CD8BE6E-D232-485A-8FB6-04806414DA1C}"/>
              </a:ext>
            </a:extLst>
          </p:cNvPr>
          <p:cNvPicPr>
            <a:picLocks noChangeAspect="1"/>
          </p:cNvPicPr>
          <p:nvPr/>
        </p:nvPicPr>
        <p:blipFill>
          <a:blip r:embed="rId3"/>
          <a:stretch>
            <a:fillRect/>
          </a:stretch>
        </p:blipFill>
        <p:spPr>
          <a:xfrm>
            <a:off x="2238808" y="1721242"/>
            <a:ext cx="4439083" cy="4493384"/>
          </a:xfrm>
          <a:prstGeom prst="rect">
            <a:avLst/>
          </a:prstGeom>
        </p:spPr>
      </p:pic>
    </p:spTree>
    <p:extLst>
      <p:ext uri="{BB962C8B-B14F-4D97-AF65-F5344CB8AC3E}">
        <p14:creationId xmlns:p14="http://schemas.microsoft.com/office/powerpoint/2010/main" val="362887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081222F-56BE-4BC3-A683-1860C88542C6}"/>
              </a:ext>
            </a:extLst>
          </p:cNvPr>
          <p:cNvSpPr txBox="1"/>
          <p:nvPr/>
        </p:nvSpPr>
        <p:spPr>
          <a:xfrm>
            <a:off x="460181" y="252442"/>
            <a:ext cx="6317673" cy="830997"/>
          </a:xfrm>
          <a:prstGeom prst="rect">
            <a:avLst/>
          </a:prstGeom>
          <a:noFill/>
        </p:spPr>
        <p:txBody>
          <a:bodyPr wrap="square" rtlCol="0">
            <a:spAutoFit/>
          </a:bodyPr>
          <a:lstStyle/>
          <a:p>
            <a:r>
              <a:rPr lang="nl-NL" sz="2400" dirty="0"/>
              <a:t>Functie van de hoofd- en sporenelementen</a:t>
            </a:r>
          </a:p>
          <a:p>
            <a:endParaRPr lang="nl-NL" sz="2400" dirty="0"/>
          </a:p>
        </p:txBody>
      </p:sp>
      <p:pic>
        <p:nvPicPr>
          <p:cNvPr id="3" name="Afbeelding 2">
            <a:extLst>
              <a:ext uri="{FF2B5EF4-FFF2-40B4-BE49-F238E27FC236}">
                <a16:creationId xmlns:a16="http://schemas.microsoft.com/office/drawing/2014/main" id="{281A3C40-2339-4630-9192-87881E185EC9}"/>
              </a:ext>
            </a:extLst>
          </p:cNvPr>
          <p:cNvPicPr>
            <a:picLocks noChangeAspect="1"/>
          </p:cNvPicPr>
          <p:nvPr/>
        </p:nvPicPr>
        <p:blipFill>
          <a:blip r:embed="rId2"/>
          <a:stretch>
            <a:fillRect/>
          </a:stretch>
        </p:blipFill>
        <p:spPr>
          <a:xfrm>
            <a:off x="10086108" y="329134"/>
            <a:ext cx="1659948" cy="1253206"/>
          </a:xfrm>
          <a:prstGeom prst="rect">
            <a:avLst/>
          </a:prstGeom>
        </p:spPr>
      </p:pic>
      <p:graphicFrame>
        <p:nvGraphicFramePr>
          <p:cNvPr id="7" name="Tabel 6">
            <a:extLst>
              <a:ext uri="{FF2B5EF4-FFF2-40B4-BE49-F238E27FC236}">
                <a16:creationId xmlns:a16="http://schemas.microsoft.com/office/drawing/2014/main" id="{33EBC28E-0459-03E5-4FF1-4D797887F17F}"/>
              </a:ext>
            </a:extLst>
          </p:cNvPr>
          <p:cNvGraphicFramePr>
            <a:graphicFrameLocks noGrp="1"/>
          </p:cNvGraphicFramePr>
          <p:nvPr>
            <p:extLst>
              <p:ext uri="{D42A27DB-BD31-4B8C-83A1-F6EECF244321}">
                <p14:modId xmlns:p14="http://schemas.microsoft.com/office/powerpoint/2010/main" val="1131399369"/>
              </p:ext>
            </p:extLst>
          </p:nvPr>
        </p:nvGraphicFramePr>
        <p:xfrm>
          <a:off x="1330960" y="1178560"/>
          <a:ext cx="8534400" cy="5140960"/>
        </p:xfrm>
        <a:graphic>
          <a:graphicData uri="http://schemas.openxmlformats.org/drawingml/2006/table">
            <a:tbl>
              <a:tblPr firstRow="1" firstCol="1" bandRow="1"/>
              <a:tblGrid>
                <a:gridCol w="1998455">
                  <a:extLst>
                    <a:ext uri="{9D8B030D-6E8A-4147-A177-3AD203B41FA5}">
                      <a16:colId xmlns:a16="http://schemas.microsoft.com/office/drawing/2014/main" val="2373693242"/>
                    </a:ext>
                  </a:extLst>
                </a:gridCol>
                <a:gridCol w="6535945">
                  <a:extLst>
                    <a:ext uri="{9D8B030D-6E8A-4147-A177-3AD203B41FA5}">
                      <a16:colId xmlns:a16="http://schemas.microsoft.com/office/drawing/2014/main" val="2003400729"/>
                    </a:ext>
                  </a:extLst>
                </a:gridCol>
              </a:tblGrid>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Voedingselement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Functie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258183"/>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N    Stikstof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stofwisseling en vele andere processen in de plant bevordert de groei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706868"/>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P     Fosfor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Wortelvorming en energie (ATP)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970966"/>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K     Kalium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Bloei en vruchtvorming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119730"/>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Mg Magnesium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Goede werking van het enzym in de plant dat eiwitten aanmaakt.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526055"/>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Ca  Calcium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Stevigheid van een plant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837954"/>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S     Zwavel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Eiwitten en bladgroen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006611"/>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Fe   IJzer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Bladgroen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71264"/>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Mn Mangaan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Enzym dat ademhaling regelt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98334"/>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Cu  Koper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Algemene hormoonhuishouding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115198"/>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B    Borium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Celdeling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975455"/>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Zn  Zink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Groeihormoon auxine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940983"/>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Mo Molybdeen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Opname van stikstof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086780"/>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C    Koolstof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Basis van alle organische stof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202343"/>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H   Waterstof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Bouwstof van suikers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353209"/>
                  </a:ext>
                </a:extLst>
              </a:tr>
              <a:tr h="321310">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O   Zuurstof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Nodig voor verbranding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565293"/>
                  </a:ext>
                </a:extLst>
              </a:tr>
            </a:tbl>
          </a:graphicData>
        </a:graphic>
      </p:graphicFrame>
    </p:spTree>
    <p:extLst>
      <p:ext uri="{BB962C8B-B14F-4D97-AF65-F5344CB8AC3E}">
        <p14:creationId xmlns:p14="http://schemas.microsoft.com/office/powerpoint/2010/main" val="354578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90625EC-3B91-A9DC-4F0D-3C094D8E0F52}"/>
              </a:ext>
            </a:extLst>
          </p:cNvPr>
          <p:cNvPicPr>
            <a:picLocks noChangeAspect="1"/>
          </p:cNvPicPr>
          <p:nvPr/>
        </p:nvPicPr>
        <p:blipFill>
          <a:blip r:embed="rId2"/>
          <a:stretch>
            <a:fillRect/>
          </a:stretch>
        </p:blipFill>
        <p:spPr>
          <a:xfrm>
            <a:off x="1855864" y="142971"/>
            <a:ext cx="8480271" cy="6572058"/>
          </a:xfrm>
          <a:prstGeom prst="rect">
            <a:avLst/>
          </a:prstGeom>
        </p:spPr>
      </p:pic>
      <p:sp>
        <p:nvSpPr>
          <p:cNvPr id="4" name="Tekstvak 3">
            <a:extLst>
              <a:ext uri="{FF2B5EF4-FFF2-40B4-BE49-F238E27FC236}">
                <a16:creationId xmlns:a16="http://schemas.microsoft.com/office/drawing/2014/main" id="{A081222F-56BE-4BC3-A683-1860C88542C6}"/>
              </a:ext>
            </a:extLst>
          </p:cNvPr>
          <p:cNvSpPr txBox="1"/>
          <p:nvPr/>
        </p:nvSpPr>
        <p:spPr>
          <a:xfrm>
            <a:off x="460181" y="252442"/>
            <a:ext cx="6317673" cy="461665"/>
          </a:xfrm>
          <a:prstGeom prst="rect">
            <a:avLst/>
          </a:prstGeom>
          <a:noFill/>
        </p:spPr>
        <p:txBody>
          <a:bodyPr wrap="square" rtlCol="0">
            <a:spAutoFit/>
          </a:bodyPr>
          <a:lstStyle/>
          <a:p>
            <a:r>
              <a:rPr lang="nl-NL" sz="2400" dirty="0"/>
              <a:t>Gebreksverschijnselen</a:t>
            </a:r>
          </a:p>
        </p:txBody>
      </p:sp>
      <p:pic>
        <p:nvPicPr>
          <p:cNvPr id="3" name="Afbeelding 2">
            <a:extLst>
              <a:ext uri="{FF2B5EF4-FFF2-40B4-BE49-F238E27FC236}">
                <a16:creationId xmlns:a16="http://schemas.microsoft.com/office/drawing/2014/main" id="{281A3C40-2339-4630-9192-87881E185EC9}"/>
              </a:ext>
            </a:extLst>
          </p:cNvPr>
          <p:cNvPicPr>
            <a:picLocks noChangeAspect="1"/>
          </p:cNvPicPr>
          <p:nvPr/>
        </p:nvPicPr>
        <p:blipFill>
          <a:blip r:embed="rId3"/>
          <a:stretch>
            <a:fillRect/>
          </a:stretch>
        </p:blipFill>
        <p:spPr>
          <a:xfrm>
            <a:off x="10086108" y="329134"/>
            <a:ext cx="1659948" cy="1253206"/>
          </a:xfrm>
          <a:prstGeom prst="rect">
            <a:avLst/>
          </a:prstGeom>
        </p:spPr>
      </p:pic>
    </p:spTree>
    <p:extLst>
      <p:ext uri="{BB962C8B-B14F-4D97-AF65-F5344CB8AC3E}">
        <p14:creationId xmlns:p14="http://schemas.microsoft.com/office/powerpoint/2010/main" val="225522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04602CE-1366-4CD5-A24B-D9A1F80D14D0}"/>
              </a:ext>
            </a:extLst>
          </p:cNvPr>
          <p:cNvSpPr txBox="1"/>
          <p:nvPr/>
        </p:nvSpPr>
        <p:spPr>
          <a:xfrm>
            <a:off x="581891" y="471055"/>
            <a:ext cx="9282545" cy="369332"/>
          </a:xfrm>
          <a:prstGeom prst="rect">
            <a:avLst/>
          </a:prstGeom>
          <a:noFill/>
        </p:spPr>
        <p:txBody>
          <a:bodyPr wrap="square" rtlCol="0">
            <a:spAutoFit/>
          </a:bodyPr>
          <a:lstStyle/>
          <a:p>
            <a:r>
              <a:rPr lang="nl-NL">
                <a:solidFill>
                  <a:schemeClr val="accent5">
                    <a:lumMod val="75000"/>
                  </a:schemeClr>
                </a:solidFill>
              </a:rPr>
              <a:t>VERDIEPING PLANTKUNDE</a:t>
            </a:r>
            <a:endParaRPr lang="nl-NL" dirty="0">
              <a:solidFill>
                <a:schemeClr val="accent5">
                  <a:lumMod val="75000"/>
                </a:schemeClr>
              </a:solidFill>
            </a:endParaRPr>
          </a:p>
        </p:txBody>
      </p:sp>
      <p:sp>
        <p:nvSpPr>
          <p:cNvPr id="7" name="Tekstvak 6">
            <a:extLst>
              <a:ext uri="{FF2B5EF4-FFF2-40B4-BE49-F238E27FC236}">
                <a16:creationId xmlns:a16="http://schemas.microsoft.com/office/drawing/2014/main" id="{62AC4B9C-9E90-4736-B8FD-44800C79CB11}"/>
              </a:ext>
            </a:extLst>
          </p:cNvPr>
          <p:cNvSpPr txBox="1"/>
          <p:nvPr/>
        </p:nvSpPr>
        <p:spPr>
          <a:xfrm>
            <a:off x="678873" y="1233055"/>
            <a:ext cx="9642763" cy="1200329"/>
          </a:xfrm>
          <a:prstGeom prst="rect">
            <a:avLst/>
          </a:prstGeom>
          <a:noFill/>
        </p:spPr>
        <p:txBody>
          <a:bodyPr wrap="square" rtlCol="0">
            <a:spAutoFit/>
          </a:bodyPr>
          <a:lstStyle/>
          <a:p>
            <a:pPr algn="ctr"/>
            <a:r>
              <a:rPr lang="nl-NL" sz="2400" dirty="0"/>
              <a:t>Blok 2 Les 3             </a:t>
            </a:r>
          </a:p>
          <a:p>
            <a:endParaRPr lang="nl-NL" sz="2400" dirty="0"/>
          </a:p>
          <a:p>
            <a:pPr marL="342900" indent="-342900">
              <a:buFont typeface="Arial" panose="020B0604020202020204" pitchFamily="34" charset="0"/>
              <a:buChar char="•"/>
            </a:pPr>
            <a:endParaRPr lang="nl-NL" sz="2400" dirty="0"/>
          </a:p>
        </p:txBody>
      </p:sp>
      <p:sp>
        <p:nvSpPr>
          <p:cNvPr id="2" name="Rechthoek 1">
            <a:extLst>
              <a:ext uri="{FF2B5EF4-FFF2-40B4-BE49-F238E27FC236}">
                <a16:creationId xmlns:a16="http://schemas.microsoft.com/office/drawing/2014/main" id="{A981B875-DD92-4B5B-9BD6-C811EF508E7B}"/>
              </a:ext>
            </a:extLst>
          </p:cNvPr>
          <p:cNvSpPr/>
          <p:nvPr/>
        </p:nvSpPr>
        <p:spPr>
          <a:xfrm>
            <a:off x="1516211" y="2202551"/>
            <a:ext cx="1963999" cy="461665"/>
          </a:xfrm>
          <a:prstGeom prst="rect">
            <a:avLst/>
          </a:prstGeom>
        </p:spPr>
        <p:txBody>
          <a:bodyPr wrap="none">
            <a:spAutoFit/>
          </a:bodyPr>
          <a:lstStyle/>
          <a:p>
            <a:r>
              <a:rPr lang="nl-NL" sz="2400" dirty="0">
                <a:solidFill>
                  <a:prstClr val="black"/>
                </a:solidFill>
              </a:rPr>
              <a:t>4.2 Opdracht</a:t>
            </a:r>
            <a:endParaRPr lang="nl-NL" dirty="0"/>
          </a:p>
        </p:txBody>
      </p:sp>
      <p:sp>
        <p:nvSpPr>
          <p:cNvPr id="3" name="Tekstvak 2">
            <a:extLst>
              <a:ext uri="{FF2B5EF4-FFF2-40B4-BE49-F238E27FC236}">
                <a16:creationId xmlns:a16="http://schemas.microsoft.com/office/drawing/2014/main" id="{BA865AEE-4040-4594-91B9-D4A464BF926E}"/>
              </a:ext>
            </a:extLst>
          </p:cNvPr>
          <p:cNvSpPr txBox="1"/>
          <p:nvPr/>
        </p:nvSpPr>
        <p:spPr>
          <a:xfrm>
            <a:off x="1648691" y="2909455"/>
            <a:ext cx="8007927" cy="1384995"/>
          </a:xfrm>
          <a:prstGeom prst="rect">
            <a:avLst/>
          </a:prstGeom>
          <a:noFill/>
        </p:spPr>
        <p:txBody>
          <a:bodyPr wrap="square" rtlCol="0">
            <a:spAutoFit/>
          </a:bodyPr>
          <a:lstStyle/>
          <a:p>
            <a:pPr marL="285750" indent="-285750">
              <a:buFont typeface="Arial" panose="020B0604020202020204" pitchFamily="34" charset="0"/>
              <a:buChar char="•"/>
            </a:pPr>
            <a:r>
              <a:rPr lang="nl-NL" sz="2400" dirty="0"/>
              <a:t>Maak de lesbrief 4.2 </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E2CC4770-BD75-4E7D-9534-BCCA27F055A7}"/>
              </a:ext>
            </a:extLst>
          </p:cNvPr>
          <p:cNvPicPr>
            <a:picLocks noChangeAspect="1"/>
          </p:cNvPicPr>
          <p:nvPr/>
        </p:nvPicPr>
        <p:blipFill>
          <a:blip r:embed="rId2"/>
          <a:stretch>
            <a:fillRect/>
          </a:stretch>
        </p:blipFill>
        <p:spPr>
          <a:xfrm>
            <a:off x="1769053" y="3601952"/>
            <a:ext cx="3028950" cy="2428875"/>
          </a:xfrm>
          <a:prstGeom prst="rect">
            <a:avLst/>
          </a:prstGeom>
        </p:spPr>
      </p:pic>
      <p:sp>
        <p:nvSpPr>
          <p:cNvPr id="8" name="Tekstvak 7">
            <a:extLst>
              <a:ext uri="{FF2B5EF4-FFF2-40B4-BE49-F238E27FC236}">
                <a16:creationId xmlns:a16="http://schemas.microsoft.com/office/drawing/2014/main" id="{C3966888-BA36-4595-91AD-21428BC2103B}"/>
              </a:ext>
            </a:extLst>
          </p:cNvPr>
          <p:cNvSpPr txBox="1"/>
          <p:nvPr/>
        </p:nvSpPr>
        <p:spPr>
          <a:xfrm>
            <a:off x="2105891" y="6202279"/>
            <a:ext cx="5167746" cy="369332"/>
          </a:xfrm>
          <a:prstGeom prst="rect">
            <a:avLst/>
          </a:prstGeom>
          <a:noFill/>
        </p:spPr>
        <p:txBody>
          <a:bodyPr wrap="square" rtlCol="0">
            <a:spAutoFit/>
          </a:bodyPr>
          <a:lstStyle/>
          <a:p>
            <a:r>
              <a:rPr lang="nl-NL" dirty="0">
                <a:hlinkClick r:id="rId3"/>
              </a:rPr>
              <a:t>Verzamelarangement</a:t>
            </a:r>
            <a:endParaRPr lang="nl-NL" dirty="0"/>
          </a:p>
        </p:txBody>
      </p:sp>
      <p:pic>
        <p:nvPicPr>
          <p:cNvPr id="9" name="Afbeelding 8">
            <a:extLst>
              <a:ext uri="{FF2B5EF4-FFF2-40B4-BE49-F238E27FC236}">
                <a16:creationId xmlns:a16="http://schemas.microsoft.com/office/drawing/2014/main" id="{04466DA3-FEF6-4CDB-816B-EA468C43CAE5}"/>
              </a:ext>
            </a:extLst>
          </p:cNvPr>
          <p:cNvPicPr>
            <a:picLocks noChangeAspect="1"/>
          </p:cNvPicPr>
          <p:nvPr/>
        </p:nvPicPr>
        <p:blipFill>
          <a:blip r:embed="rId4"/>
          <a:stretch>
            <a:fillRect/>
          </a:stretch>
        </p:blipFill>
        <p:spPr>
          <a:xfrm flipH="1">
            <a:off x="6939375" y="127988"/>
            <a:ext cx="4535316" cy="3105150"/>
          </a:xfrm>
          <a:prstGeom prst="rect">
            <a:avLst/>
          </a:prstGeom>
        </p:spPr>
      </p:pic>
    </p:spTree>
    <p:extLst>
      <p:ext uri="{BB962C8B-B14F-4D97-AF65-F5344CB8AC3E}">
        <p14:creationId xmlns:p14="http://schemas.microsoft.com/office/powerpoint/2010/main" val="220943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Props1.xml><?xml version="1.0" encoding="utf-8"?>
<ds:datastoreItem xmlns:ds="http://schemas.openxmlformats.org/officeDocument/2006/customXml" ds:itemID="{1EC5D3C5-C899-4571-8EDE-FEF9C0D74BFB}"/>
</file>

<file path=customXml/itemProps2.xml><?xml version="1.0" encoding="utf-8"?>
<ds:datastoreItem xmlns:ds="http://schemas.openxmlformats.org/officeDocument/2006/customXml" ds:itemID="{B65929FC-507C-4225-ADC4-799D2B4F0F63}">
  <ds:schemaRefs>
    <ds:schemaRef ds:uri="http://schemas.microsoft.com/sharepoint/v3/contenttype/forms"/>
  </ds:schemaRefs>
</ds:datastoreItem>
</file>

<file path=customXml/itemProps3.xml><?xml version="1.0" encoding="utf-8"?>
<ds:datastoreItem xmlns:ds="http://schemas.openxmlformats.org/officeDocument/2006/customXml" ds:itemID="{9595E054-A4D1-494E-8569-2006FB09F6F4}">
  <ds:schemaRefs>
    <ds:schemaRef ds:uri="915d7cad-3e71-4cea-95bb-ac32222adf06"/>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82ac19c3-1cff-4f70-a585-2de21a3866ce"/>
    <ds:schemaRef ds:uri="http://schemas.microsoft.com/office/2006/metadata/properties"/>
    <ds:schemaRef ds:uri="http://purl.org/dc/dcmitype/"/>
    <ds:schemaRef ds:uri="2cb1c85b-b197-48cd-8bb1-fe9e9ee0096b"/>
    <ds:schemaRef ds:uri="414a8a67-acf6-4b09-bb49-f84330b442d7"/>
  </ds:schemaRefs>
</ds:datastoreItem>
</file>

<file path=docProps/app.xml><?xml version="1.0" encoding="utf-8"?>
<Properties xmlns="http://schemas.openxmlformats.org/officeDocument/2006/extended-properties" xmlns:vt="http://schemas.openxmlformats.org/officeDocument/2006/docPropsVTypes">
  <Template>Achtergroen PP van zone</Template>
  <TotalTime>1054</TotalTime>
  <Words>344</Words>
  <Application>Microsoft Office PowerPoint</Application>
  <PresentationFormat>Breedbeeld</PresentationFormat>
  <Paragraphs>66</Paragraphs>
  <Slides>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Achtergroen PP van zone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56</cp:revision>
  <dcterms:created xsi:type="dcterms:W3CDTF">2021-01-11T10:50:43Z</dcterms:created>
  <dcterms:modified xsi:type="dcterms:W3CDTF">2024-11-25T09:50:53Z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